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8" r:id="rId6"/>
    <p:sldId id="269" r:id="rId7"/>
    <p:sldId id="270" r:id="rId8"/>
    <p:sldId id="262" r:id="rId9"/>
    <p:sldId id="266" r:id="rId10"/>
    <p:sldId id="272" r:id="rId11"/>
    <p:sldId id="273" r:id="rId12"/>
    <p:sldId id="274" r:id="rId13"/>
    <p:sldId id="264" r:id="rId14"/>
    <p:sldId id="265" r:id="rId15"/>
    <p:sldId id="275" r:id="rId16"/>
    <p:sldId id="271" r:id="rId17"/>
    <p:sldId id="277" r:id="rId18"/>
  </p:sldIdLst>
  <p:sldSz cx="12192000" cy="6858000"/>
  <p:notesSz cx="6858000" cy="9144000"/>
  <p:embeddedFontLst>
    <p:embeddedFont>
      <p:font typeface="微軟正黑體" panose="020B0604030504040204" pitchFamily="34" charset="-120"/>
      <p:regular r:id="rId19"/>
      <p:bold r:id="rId20"/>
    </p:embeddedFont>
    <p:embeddedFont>
      <p:font typeface="微軟正黑體 Light" panose="020B0304030504040204" pitchFamily="34" charset="-120"/>
      <p:regular r:id="rId21"/>
    </p:embeddedFont>
    <p:embeddedFont>
      <p:font typeface="標楷體" panose="03000509000000000000" pitchFamily="65" charset="-120"/>
      <p:regular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</p:embeddedFontLst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48" y="10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5848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540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6593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35972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5490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8331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77700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48823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2771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0665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6817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FDF113-A18F-47D3-B67B-B95641729098}" type="datetimeFigureOut">
              <a:rPr lang="zh-TW" altLang="en-US" smtClean="0"/>
              <a:t>2019/3/31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1C666-225C-4253-871F-ACAE84325DA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13776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A95A7BF8-72B0-4875-82E8-E6134FF1A97D}"/>
              </a:ext>
            </a:extLst>
          </p:cNvPr>
          <p:cNvSpPr/>
          <p:nvPr/>
        </p:nvSpPr>
        <p:spPr>
          <a:xfrm rot="5400000">
            <a:off x="5281544" y="-3856164"/>
            <a:ext cx="1202838" cy="133674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9FCD08A-5A79-4AB0-881F-649300625040}"/>
              </a:ext>
            </a:extLst>
          </p:cNvPr>
          <p:cNvSpPr/>
          <p:nvPr/>
        </p:nvSpPr>
        <p:spPr>
          <a:xfrm rot="5400000">
            <a:off x="562037" y="3280071"/>
            <a:ext cx="1907514" cy="39983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999924B8-015D-48E3-9C98-37DABCF09002}"/>
              </a:ext>
            </a:extLst>
          </p:cNvPr>
          <p:cNvSpPr/>
          <p:nvPr/>
        </p:nvSpPr>
        <p:spPr>
          <a:xfrm>
            <a:off x="1883474" y="2240850"/>
            <a:ext cx="757611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想不到隊名好爽喔</a:t>
            </a:r>
            <a:r>
              <a:rPr lang="en-US" altLang="zh-TW" sz="66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 </a:t>
            </a:r>
            <a:endParaRPr lang="zh-TW" altLang="en-US" sz="66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CEBFF7-1F00-4F3E-9EB3-DAF0D623DE29}"/>
              </a:ext>
            </a:extLst>
          </p:cNvPr>
          <p:cNvSpPr/>
          <p:nvPr/>
        </p:nvSpPr>
        <p:spPr>
          <a:xfrm>
            <a:off x="6096000" y="3810319"/>
            <a:ext cx="471795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ส</a:t>
            </a:r>
            <a:r>
              <a:rPr lang="bo-CN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༼ </a:t>
            </a:r>
            <a:r>
              <a:rPr lang="lo-LA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ຈ</a:t>
            </a:r>
            <a:r>
              <a:rPr lang="ar-AE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ل͜</a:t>
            </a:r>
            <a:r>
              <a:rPr lang="lo-LA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ຈ</a:t>
            </a:r>
            <a:r>
              <a:rPr lang="bo-CN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༽</a:t>
            </a:r>
            <a:r>
              <a:rPr lang="th-TH" altLang="zh-TW" sz="9600" dirty="0">
                <a:solidFill>
                  <a:srgbClr val="222222"/>
                </a:solidFill>
                <a:latin typeface="Arial" panose="020B0604020202020204" pitchFamily="34" charset="0"/>
              </a:rPr>
              <a:t>ส</a:t>
            </a:r>
            <a:endParaRPr lang="zh-TW" altLang="en-US" sz="96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48944BB-84C3-4087-93EC-717A70D6F326}"/>
              </a:ext>
            </a:extLst>
          </p:cNvPr>
          <p:cNvSpPr/>
          <p:nvPr/>
        </p:nvSpPr>
        <p:spPr>
          <a:xfrm>
            <a:off x="363838" y="4148689"/>
            <a:ext cx="2294218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800" b="1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04</a:t>
            </a:r>
            <a:endParaRPr lang="zh-TW" altLang="en-US" sz="138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966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CBB022AD-68AB-42A0-AF2A-C3D275207E7A}"/>
              </a:ext>
            </a:extLst>
          </p:cNvPr>
          <p:cNvSpPr txBox="1"/>
          <p:nvPr/>
        </p:nvSpPr>
        <p:spPr>
          <a:xfrm>
            <a:off x="1586824" y="2128274"/>
            <a:ext cx="49391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關於目前投食機</a:t>
            </a:r>
            <a:r>
              <a:rPr lang="en-US" altLang="zh-TW" sz="4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…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9FA7E8F-E736-4FFF-8D78-ECC93368A88B}"/>
              </a:ext>
            </a:extLst>
          </p:cNvPr>
          <p:cNvSpPr/>
          <p:nvPr/>
        </p:nvSpPr>
        <p:spPr>
          <a:xfrm>
            <a:off x="3940971" y="3238002"/>
            <a:ext cx="6545382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已成功順暢運行</a:t>
            </a:r>
            <a:r>
              <a:rPr lang="zh-TW" altLang="en-US" sz="6000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超過</a:t>
            </a:r>
            <a:r>
              <a:rPr lang="zh-TW" altLang="en-US" sz="6000" b="1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半小時</a:t>
            </a:r>
            <a:endParaRPr lang="zh-TW" alt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97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E79A22CC-ECCA-49B3-AD48-9087AD39C932}"/>
              </a:ext>
            </a:extLst>
          </p:cNvPr>
          <p:cNvSpPr txBox="1"/>
          <p:nvPr/>
        </p:nvSpPr>
        <p:spPr>
          <a:xfrm>
            <a:off x="1283203" y="423634"/>
            <a:ext cx="202972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DEMO</a:t>
            </a:r>
          </a:p>
        </p:txBody>
      </p:sp>
      <p:pic>
        <p:nvPicPr>
          <p:cNvPr id="5" name="received_328184781173314">
            <a:hlinkClick r:id="" action="ppaction://media"/>
            <a:extLst>
              <a:ext uri="{FF2B5EF4-FFF2-40B4-BE49-F238E27FC236}">
                <a16:creationId xmlns:a16="http://schemas.microsoft.com/office/drawing/2014/main" id="{88DC3B4D-FF51-445E-9E29-F0E0D2994DA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3203" y="1092540"/>
            <a:ext cx="9625593" cy="541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87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C2216772-F911-49FB-924A-630190473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6782E037-9013-4849-9642-621420968E1A}"/>
              </a:ext>
            </a:extLst>
          </p:cNvPr>
          <p:cNvSpPr txBox="1"/>
          <p:nvPr/>
        </p:nvSpPr>
        <p:spPr>
          <a:xfrm>
            <a:off x="3744686" y="2413337"/>
            <a:ext cx="72026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目前累計</a:t>
            </a:r>
            <a:r>
              <a:rPr lang="en-US" altLang="zh-TW" sz="6000" b="1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160</a:t>
            </a:r>
            <a:r>
              <a:rPr lang="zh-TW" altLang="en-US" sz="6000" b="1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筆資料</a:t>
            </a:r>
            <a:r>
              <a:rPr lang="en-US" altLang="zh-TW" sz="6000" b="1" dirty="0">
                <a:solidFill>
                  <a:srgbClr val="FF0000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!!</a:t>
            </a:r>
            <a:endParaRPr lang="zh-TW" altLang="en-US" sz="6000" b="1" dirty="0">
              <a:solidFill>
                <a:srgbClr val="FF0000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6866781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71A50E2E-53C1-4383-BA9F-914DAB4CAB2A}"/>
              </a:ext>
            </a:extLst>
          </p:cNvPr>
          <p:cNvSpPr txBox="1"/>
          <p:nvPr/>
        </p:nvSpPr>
        <p:spPr>
          <a:xfrm>
            <a:off x="572365" y="675247"/>
            <a:ext cx="43973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b="1" dirty="0">
                <a:solidFill>
                  <a:schemeClr val="accent2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為何用這方法呢</a:t>
            </a:r>
            <a:r>
              <a:rPr lang="en-US" altLang="zh-TW" sz="4400" b="1" dirty="0">
                <a:solidFill>
                  <a:schemeClr val="accent2"/>
                </a:solidFill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?</a:t>
            </a:r>
            <a:endParaRPr lang="zh-TW" altLang="en-US" sz="4400" b="1" dirty="0">
              <a:solidFill>
                <a:schemeClr val="accent2"/>
              </a:solidFill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B0BC675-CD8B-46AE-B42F-BE06354B1A7F}"/>
              </a:ext>
            </a:extLst>
          </p:cNvPr>
          <p:cNvSpPr txBox="1"/>
          <p:nvPr/>
        </p:nvSpPr>
        <p:spPr>
          <a:xfrm>
            <a:off x="1622336" y="3248865"/>
            <a:ext cx="592341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吃東西不沾手</a:t>
            </a:r>
            <a:r>
              <a:rPr lang="en-US" altLang="zh-TW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鍵盤不再髒髒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271C286-6800-47D1-B255-7CF9DF672B54}"/>
              </a:ext>
            </a:extLst>
          </p:cNvPr>
          <p:cNvSpPr txBox="1"/>
          <p:nvPr/>
        </p:nvSpPr>
        <p:spPr>
          <a:xfrm>
            <a:off x="1622336" y="2395633"/>
            <a:ext cx="38779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可以多人一起餵食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59F007B-E360-499A-B312-54237181021E}"/>
              </a:ext>
            </a:extLst>
          </p:cNvPr>
          <p:cNvSpPr txBox="1"/>
          <p:nvPr/>
        </p:nvSpPr>
        <p:spPr>
          <a:xfrm>
            <a:off x="1629596" y="4141493"/>
            <a:ext cx="8956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3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好玩啊！沒接到時候每個人表情都超好笑的</a:t>
            </a:r>
            <a:endParaRPr lang="en-US" altLang="zh-TW" sz="3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779214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2A9D4CB1-ED29-48C7-A9F8-2CFD27C6808C}"/>
              </a:ext>
            </a:extLst>
          </p:cNvPr>
          <p:cNvSpPr txBox="1"/>
          <p:nvPr/>
        </p:nvSpPr>
        <p:spPr>
          <a:xfrm>
            <a:off x="2741556" y="2921168"/>
            <a:ext cx="670888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這東西未來能幹嘛</a:t>
            </a:r>
            <a:r>
              <a:rPr lang="en-US" altLang="zh-TW" sz="6000" b="1" dirty="0">
                <a:solidFill>
                  <a:schemeClr val="accent4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922918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36AC694-21A0-456E-A487-3D3ACED482DC}"/>
              </a:ext>
            </a:extLst>
          </p:cNvPr>
          <p:cNvSpPr/>
          <p:nvPr/>
        </p:nvSpPr>
        <p:spPr>
          <a:xfrm>
            <a:off x="1848683" y="2828835"/>
            <a:ext cx="8494633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7200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朝人機互動方向發展</a:t>
            </a:r>
            <a:endParaRPr lang="en-US" altLang="zh-TW" sz="7200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75256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B2B3107-5181-46AE-B38C-9EADC92E3CAE}"/>
              </a:ext>
            </a:extLst>
          </p:cNvPr>
          <p:cNvSpPr/>
          <p:nvPr/>
        </p:nvSpPr>
        <p:spPr>
          <a:xfrm>
            <a:off x="2523931" y="2573800"/>
            <a:ext cx="480131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7200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派對遊戲機</a:t>
            </a:r>
            <a:endParaRPr lang="en-US" altLang="zh-TW" sz="7200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025598A-63CE-45BD-9C6D-66BB0127ADAC}"/>
              </a:ext>
            </a:extLst>
          </p:cNvPr>
          <p:cNvSpPr/>
          <p:nvPr/>
        </p:nvSpPr>
        <p:spPr>
          <a:xfrm>
            <a:off x="5615912" y="3613516"/>
            <a:ext cx="4288353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4000" dirty="0">
                <a:solidFill>
                  <a:srgbClr val="00B0F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創造歡樂的好幫手</a:t>
            </a:r>
            <a:endParaRPr lang="en-US" altLang="zh-TW" sz="4000" dirty="0">
              <a:solidFill>
                <a:srgbClr val="00B0F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33207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3B2B3107-5181-46AE-B38C-9EADC92E3CAE}"/>
              </a:ext>
            </a:extLst>
          </p:cNvPr>
          <p:cNvSpPr/>
          <p:nvPr/>
        </p:nvSpPr>
        <p:spPr>
          <a:xfrm>
            <a:off x="3483746" y="2105561"/>
            <a:ext cx="5224507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6600" dirty="0">
                <a:solidFill>
                  <a:srgbClr val="0070C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75554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0C67E81C-E4C2-404E-BE18-F2C37F659A81}"/>
              </a:ext>
            </a:extLst>
          </p:cNvPr>
          <p:cNvSpPr/>
          <p:nvPr/>
        </p:nvSpPr>
        <p:spPr>
          <a:xfrm>
            <a:off x="7421976" y="1580684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latin typeface="標楷體" panose="03000509000000000000" pitchFamily="65" charset="-120"/>
                <a:ea typeface="標楷體" panose="03000509000000000000" pitchFamily="65" charset="-120"/>
              </a:rPr>
              <a:t>餓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571A76-1238-48B5-B7AE-7CE38107CD35}"/>
              </a:ext>
            </a:extLst>
          </p:cNvPr>
          <p:cNvSpPr/>
          <p:nvPr/>
        </p:nvSpPr>
        <p:spPr>
          <a:xfrm>
            <a:off x="911604" y="1532964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latin typeface="標楷體" panose="03000509000000000000" pitchFamily="65" charset="-120"/>
                <a:ea typeface="標楷體" panose="03000509000000000000" pitchFamily="65" charset="-120"/>
              </a:rPr>
              <a:t>我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C22EB5E-6AF3-4CCA-A875-A4135363F585}"/>
              </a:ext>
            </a:extLst>
          </p:cNvPr>
          <p:cNvSpPr/>
          <p:nvPr/>
        </p:nvSpPr>
        <p:spPr>
          <a:xfrm>
            <a:off x="4170984" y="1580684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latin typeface="標楷體" panose="03000509000000000000" pitchFamily="65" charset="-120"/>
                <a:ea typeface="標楷體" panose="03000509000000000000" pitchFamily="65" charset="-120"/>
              </a:rPr>
              <a:t>好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83540C-7CA7-4B8A-B90E-290A5286B228}"/>
              </a:ext>
            </a:extLst>
          </p:cNvPr>
          <p:cNvSpPr txBox="1"/>
          <p:nvPr/>
        </p:nvSpPr>
        <p:spPr>
          <a:xfrm>
            <a:off x="3262085" y="2239861"/>
            <a:ext cx="10310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ㄨ</a:t>
            </a:r>
            <a:endParaRPr lang="en-US" altLang="zh-TW" sz="6600" dirty="0"/>
          </a:p>
          <a:p>
            <a:r>
              <a:rPr lang="zh-TW" altLang="en-US" sz="6600" dirty="0"/>
              <a:t>ㄛ</a:t>
            </a: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E6187F2F-89C3-48D4-9EA8-41016F71899A}"/>
              </a:ext>
            </a:extLst>
          </p:cNvPr>
          <p:cNvSpPr txBox="1"/>
          <p:nvPr/>
        </p:nvSpPr>
        <p:spPr>
          <a:xfrm>
            <a:off x="6423198" y="2239861"/>
            <a:ext cx="10310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ㄏ</a:t>
            </a:r>
            <a:endParaRPr lang="en-US" altLang="zh-TW" sz="6600" dirty="0"/>
          </a:p>
          <a:p>
            <a:r>
              <a:rPr lang="zh-TW" altLang="en-US" sz="6600" dirty="0"/>
              <a:t>ㄠ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9F171E56-C0F4-4AE0-981E-E903EBA6D8FF}"/>
              </a:ext>
            </a:extLst>
          </p:cNvPr>
          <p:cNvSpPr txBox="1"/>
          <p:nvPr/>
        </p:nvSpPr>
        <p:spPr>
          <a:xfrm>
            <a:off x="9998051" y="2875002"/>
            <a:ext cx="103105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ㄜ</a:t>
            </a:r>
            <a:endParaRPr lang="en-US" altLang="zh-TW" sz="6600" dirty="0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2B179287-B6C7-4C97-9718-CD04E68C66F7}"/>
              </a:ext>
            </a:extLst>
          </p:cNvPr>
          <p:cNvSpPr txBox="1"/>
          <p:nvPr/>
        </p:nvSpPr>
        <p:spPr>
          <a:xfrm>
            <a:off x="3875258" y="3030914"/>
            <a:ext cx="5196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ˇ</a:t>
            </a:r>
            <a:endParaRPr lang="en-US" altLang="zh-TW" sz="6600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83D955C-D426-4AAB-895E-B32C9588BA0E}"/>
              </a:ext>
            </a:extLst>
          </p:cNvPr>
          <p:cNvSpPr txBox="1"/>
          <p:nvPr/>
        </p:nvSpPr>
        <p:spPr>
          <a:xfrm>
            <a:off x="7056087" y="3032312"/>
            <a:ext cx="5196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ˇ</a:t>
            </a:r>
            <a:endParaRPr lang="en-US" altLang="zh-TW" sz="6600" dirty="0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C2935904-C3C6-46C1-B736-3779C34833F4}"/>
              </a:ext>
            </a:extLst>
          </p:cNvPr>
          <p:cNvSpPr txBox="1"/>
          <p:nvPr/>
        </p:nvSpPr>
        <p:spPr>
          <a:xfrm>
            <a:off x="10639588" y="2614260"/>
            <a:ext cx="4315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/>
              <a:t>ˋ</a:t>
            </a:r>
            <a:endParaRPr lang="en-US" altLang="zh-TW" sz="6600" dirty="0"/>
          </a:p>
        </p:txBody>
      </p:sp>
    </p:spTree>
    <p:extLst>
      <p:ext uri="{BB962C8B-B14F-4D97-AF65-F5344CB8AC3E}">
        <p14:creationId xmlns:p14="http://schemas.microsoft.com/office/powerpoint/2010/main" val="242115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: 圓角 33">
            <a:extLst>
              <a:ext uri="{FF2B5EF4-FFF2-40B4-BE49-F238E27FC236}">
                <a16:creationId xmlns:a16="http://schemas.microsoft.com/office/drawing/2014/main" id="{9BEE61BB-6B3E-47AE-A7FA-1B1FE104CE2F}"/>
              </a:ext>
            </a:extLst>
          </p:cNvPr>
          <p:cNvSpPr/>
          <p:nvPr/>
        </p:nvSpPr>
        <p:spPr>
          <a:xfrm rot="2782852">
            <a:off x="4423968" y="3689999"/>
            <a:ext cx="1296000" cy="45719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27E1FF2-0F00-4650-BAB8-72AF6779DF5F}"/>
              </a:ext>
            </a:extLst>
          </p:cNvPr>
          <p:cNvSpPr/>
          <p:nvPr/>
        </p:nvSpPr>
        <p:spPr>
          <a:xfrm rot="5400000">
            <a:off x="2428951" y="-3030566"/>
            <a:ext cx="2303596" cy="80225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BFC5FF01-0737-40EE-9AB8-CE166ACE90CF}"/>
              </a:ext>
            </a:extLst>
          </p:cNvPr>
          <p:cNvSpPr txBox="1"/>
          <p:nvPr/>
        </p:nvSpPr>
        <p:spPr>
          <a:xfrm>
            <a:off x="68871" y="587951"/>
            <a:ext cx="480131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但好懶不想動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然而即便已經相對近了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還是懶得走過去跟別人搶食物排隊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8164A84-4F78-447B-A42C-6C23265EBB5B}"/>
              </a:ext>
            </a:extLst>
          </p:cNvPr>
          <p:cNvSpPr/>
          <p:nvPr/>
        </p:nvSpPr>
        <p:spPr>
          <a:xfrm>
            <a:off x="5478012" y="4098022"/>
            <a:ext cx="947956" cy="27599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6D2F383-8F12-458A-A86E-C17494E14E07}"/>
              </a:ext>
            </a:extLst>
          </p:cNvPr>
          <p:cNvSpPr/>
          <p:nvPr/>
        </p:nvSpPr>
        <p:spPr>
          <a:xfrm>
            <a:off x="9128621" y="-92279"/>
            <a:ext cx="947956" cy="29711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DBC1C24-BD3C-4DE8-BD6C-ACDC968AA475}"/>
              </a:ext>
            </a:extLst>
          </p:cNvPr>
          <p:cNvSpPr/>
          <p:nvPr/>
        </p:nvSpPr>
        <p:spPr>
          <a:xfrm rot="5400000">
            <a:off x="10338033" y="1024855"/>
            <a:ext cx="947956" cy="27599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1EA994E1-A911-43F0-979A-949E70F5534E}"/>
              </a:ext>
            </a:extLst>
          </p:cNvPr>
          <p:cNvSpPr/>
          <p:nvPr/>
        </p:nvSpPr>
        <p:spPr>
          <a:xfrm rot="5400000">
            <a:off x="2839770" y="1480871"/>
            <a:ext cx="947956" cy="27599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396BD56-FBC5-4B2A-87B1-D882566AA5F3}"/>
              </a:ext>
            </a:extLst>
          </p:cNvPr>
          <p:cNvSpPr/>
          <p:nvPr/>
        </p:nvSpPr>
        <p:spPr>
          <a:xfrm rot="5400000">
            <a:off x="615561" y="1480872"/>
            <a:ext cx="947956" cy="275997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5201F29-1962-4495-9C30-066B35A736F2}"/>
              </a:ext>
            </a:extLst>
          </p:cNvPr>
          <p:cNvSpPr/>
          <p:nvPr/>
        </p:nvSpPr>
        <p:spPr>
          <a:xfrm>
            <a:off x="7477390" y="4098022"/>
            <a:ext cx="947956" cy="27599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BD674F34-6063-492C-A495-3033CB0720B8}"/>
              </a:ext>
            </a:extLst>
          </p:cNvPr>
          <p:cNvSpPr/>
          <p:nvPr/>
        </p:nvSpPr>
        <p:spPr>
          <a:xfrm>
            <a:off x="9476768" y="4098022"/>
            <a:ext cx="947956" cy="27599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58B4D02-D393-416E-839B-EF1A223A8E53}"/>
              </a:ext>
            </a:extLst>
          </p:cNvPr>
          <p:cNvSpPr/>
          <p:nvPr/>
        </p:nvSpPr>
        <p:spPr>
          <a:xfrm>
            <a:off x="1033298" y="4098022"/>
            <a:ext cx="947956" cy="27599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BF3DCACD-A8C9-42B7-BFAE-91FACA971DF0}"/>
              </a:ext>
            </a:extLst>
          </p:cNvPr>
          <p:cNvSpPr/>
          <p:nvPr/>
        </p:nvSpPr>
        <p:spPr>
          <a:xfrm>
            <a:off x="3032676" y="4098022"/>
            <a:ext cx="947956" cy="275997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DECB785-A05A-4C1D-BD28-09F5A45B41FD}"/>
              </a:ext>
            </a:extLst>
          </p:cNvPr>
          <p:cNvSpPr txBox="1"/>
          <p:nvPr/>
        </p:nvSpPr>
        <p:spPr>
          <a:xfrm>
            <a:off x="3246874" y="3362487"/>
            <a:ext cx="17924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4000" dirty="0"/>
              <a:t>105 CM</a:t>
            </a:r>
            <a:endParaRPr lang="zh-TW" altLang="en-US" sz="40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CF467BB9-7158-4DEE-88BA-652F17041512}"/>
              </a:ext>
            </a:extLst>
          </p:cNvPr>
          <p:cNvSpPr txBox="1"/>
          <p:nvPr/>
        </p:nvSpPr>
        <p:spPr>
          <a:xfrm>
            <a:off x="5891662" y="2685529"/>
            <a:ext cx="259558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6000" dirty="0"/>
              <a:t>660 CM</a:t>
            </a:r>
            <a:endParaRPr lang="zh-TW" altLang="en-US" sz="6000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8B63A086-FF64-4B17-A38E-1D67EDA94AD5}"/>
              </a:ext>
            </a:extLst>
          </p:cNvPr>
          <p:cNvSpPr txBox="1"/>
          <p:nvPr/>
        </p:nvSpPr>
        <p:spPr>
          <a:xfrm>
            <a:off x="4102124" y="4811243"/>
            <a:ext cx="14670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/>
              <a:t>我手臂只有</a:t>
            </a:r>
            <a:endParaRPr lang="en-US" altLang="zh-TW" sz="2000" dirty="0"/>
          </a:p>
          <a:p>
            <a:r>
              <a:rPr lang="en-US" altLang="zh-TW" sz="2800" dirty="0"/>
              <a:t>77.5 CM</a:t>
            </a: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DD087D8D-836D-4999-99C2-1806B6DCFD4C}"/>
              </a:ext>
            </a:extLst>
          </p:cNvPr>
          <p:cNvSpPr txBox="1"/>
          <p:nvPr/>
        </p:nvSpPr>
        <p:spPr>
          <a:xfrm>
            <a:off x="5665126" y="626779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舞台</a:t>
            </a:r>
          </a:p>
        </p:txBody>
      </p:sp>
      <p:sp>
        <p:nvSpPr>
          <p:cNvPr id="27" name="文字方塊 26">
            <a:extLst>
              <a:ext uri="{FF2B5EF4-FFF2-40B4-BE49-F238E27FC236}">
                <a16:creationId xmlns:a16="http://schemas.microsoft.com/office/drawing/2014/main" id="{E3F45FC6-DF57-4193-AF75-C541B882B7E2}"/>
              </a:ext>
            </a:extLst>
          </p:cNvPr>
          <p:cNvSpPr txBox="1"/>
          <p:nvPr/>
        </p:nvSpPr>
        <p:spPr>
          <a:xfrm>
            <a:off x="9153906" y="2043215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常態供食區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1D8BB80B-515C-42B3-8A05-0E01331D683F}"/>
              </a:ext>
            </a:extLst>
          </p:cNvPr>
          <p:cNvSpPr txBox="1"/>
          <p:nvPr/>
        </p:nvSpPr>
        <p:spPr>
          <a:xfrm>
            <a:off x="1168976" y="2472452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正餐供食區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591403D0-C147-4331-A2D0-55D21BD571F9}"/>
              </a:ext>
            </a:extLst>
          </p:cNvPr>
          <p:cNvSpPr/>
          <p:nvPr/>
        </p:nvSpPr>
        <p:spPr>
          <a:xfrm>
            <a:off x="11158702" y="4098022"/>
            <a:ext cx="1033298" cy="27599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21C99F48-40EF-45B8-815F-0EEC7EB2C80F}"/>
              </a:ext>
            </a:extLst>
          </p:cNvPr>
          <p:cNvSpPr txBox="1"/>
          <p:nvPr/>
        </p:nvSpPr>
        <p:spPr>
          <a:xfrm>
            <a:off x="11162421" y="5895750"/>
            <a:ext cx="111120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這裡會</a:t>
            </a:r>
            <a:endParaRPr lang="en-US" altLang="zh-TW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發雞排</a:t>
            </a:r>
            <a:r>
              <a:rPr lang="en-US" altLang="zh-TW" sz="20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!!</a:t>
            </a:r>
            <a:endParaRPr lang="zh-TW" altLang="en-US" sz="2000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5B684934-3226-4049-8A98-7BE81FCD8ABC}"/>
              </a:ext>
            </a:extLst>
          </p:cNvPr>
          <p:cNvSpPr/>
          <p:nvPr/>
        </p:nvSpPr>
        <p:spPr>
          <a:xfrm>
            <a:off x="4984768" y="5810148"/>
            <a:ext cx="540317" cy="54031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等腰三角形 32">
            <a:extLst>
              <a:ext uri="{FF2B5EF4-FFF2-40B4-BE49-F238E27FC236}">
                <a16:creationId xmlns:a16="http://schemas.microsoft.com/office/drawing/2014/main" id="{99269E41-438F-498D-A42B-217F571A7B74}"/>
              </a:ext>
            </a:extLst>
          </p:cNvPr>
          <p:cNvSpPr/>
          <p:nvPr/>
        </p:nvSpPr>
        <p:spPr>
          <a:xfrm rot="10800000">
            <a:off x="5162791" y="5595561"/>
            <a:ext cx="193729" cy="109912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矩形: 圓角 34">
            <a:extLst>
              <a:ext uri="{FF2B5EF4-FFF2-40B4-BE49-F238E27FC236}">
                <a16:creationId xmlns:a16="http://schemas.microsoft.com/office/drawing/2014/main" id="{4D926704-4EEB-43A0-82F6-65DC7B456E12}"/>
              </a:ext>
            </a:extLst>
          </p:cNvPr>
          <p:cNvSpPr/>
          <p:nvPr/>
        </p:nvSpPr>
        <p:spPr>
          <a:xfrm rot="19078890">
            <a:off x="4917537" y="4327902"/>
            <a:ext cx="4824000" cy="45719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97528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圓角 6">
            <a:extLst>
              <a:ext uri="{FF2B5EF4-FFF2-40B4-BE49-F238E27FC236}">
                <a16:creationId xmlns:a16="http://schemas.microsoft.com/office/drawing/2014/main" id="{46FDAB7C-D54E-47B9-8C60-AB72AEB6A8F9}"/>
              </a:ext>
            </a:extLst>
          </p:cNvPr>
          <p:cNvSpPr/>
          <p:nvPr/>
        </p:nvSpPr>
        <p:spPr>
          <a:xfrm>
            <a:off x="1270495" y="4111846"/>
            <a:ext cx="7488000" cy="45719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: 圓角 4">
            <a:extLst>
              <a:ext uri="{FF2B5EF4-FFF2-40B4-BE49-F238E27FC236}">
                <a16:creationId xmlns:a16="http://schemas.microsoft.com/office/drawing/2014/main" id="{AF8594AB-3132-41D5-957B-794F15B9521B}"/>
              </a:ext>
            </a:extLst>
          </p:cNvPr>
          <p:cNvSpPr/>
          <p:nvPr/>
        </p:nvSpPr>
        <p:spPr>
          <a:xfrm>
            <a:off x="858036" y="3292204"/>
            <a:ext cx="7488000" cy="45719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2BAADDFB-074B-45E4-9661-C7461E59F79D}"/>
              </a:ext>
            </a:extLst>
          </p:cNvPr>
          <p:cNvSpPr txBox="1"/>
          <p:nvPr/>
        </p:nvSpPr>
        <p:spPr>
          <a:xfrm>
            <a:off x="885895" y="2551837"/>
            <a:ext cx="710963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我們要悠閒地坐著</a:t>
            </a:r>
            <a:endParaRPr lang="en-US" altLang="zh-TW" sz="5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5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然後爽爽的把東西吃了</a:t>
            </a:r>
          </a:p>
        </p:txBody>
      </p:sp>
    </p:spTree>
    <p:extLst>
      <p:ext uri="{BB962C8B-B14F-4D97-AF65-F5344CB8AC3E}">
        <p14:creationId xmlns:p14="http://schemas.microsoft.com/office/powerpoint/2010/main" val="2944853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5B571A76-1238-48B5-B7AE-7CE38107CD35}"/>
              </a:ext>
            </a:extLst>
          </p:cNvPr>
          <p:cNvSpPr/>
          <p:nvPr/>
        </p:nvSpPr>
        <p:spPr>
          <a:xfrm>
            <a:off x="341308" y="1541353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solidFill>
                  <a:schemeClr val="accent4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懶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6F83540C-7CA7-4B8A-B90E-290A5286B228}"/>
              </a:ext>
            </a:extLst>
          </p:cNvPr>
          <p:cNvSpPr txBox="1"/>
          <p:nvPr/>
        </p:nvSpPr>
        <p:spPr>
          <a:xfrm>
            <a:off x="2691789" y="2248250"/>
            <a:ext cx="10310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4"/>
                </a:solidFill>
              </a:rPr>
              <a:t>ㄌ</a:t>
            </a:r>
            <a:endParaRPr lang="en-US" altLang="zh-TW" sz="6600" dirty="0">
              <a:solidFill>
                <a:schemeClr val="accent4"/>
              </a:solidFill>
            </a:endParaRPr>
          </a:p>
          <a:p>
            <a:r>
              <a:rPr lang="zh-TW" altLang="en-US" sz="6600" dirty="0">
                <a:solidFill>
                  <a:schemeClr val="accent4"/>
                </a:solidFill>
              </a:rPr>
              <a:t>ㄢ</a:t>
            </a:r>
            <a:endParaRPr lang="en-US" altLang="zh-TW" sz="6600" dirty="0">
              <a:solidFill>
                <a:schemeClr val="accent4"/>
              </a:solidFill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883D955C-D426-4AAB-895E-B32C9588BA0E}"/>
              </a:ext>
            </a:extLst>
          </p:cNvPr>
          <p:cNvSpPr txBox="1"/>
          <p:nvPr/>
        </p:nvSpPr>
        <p:spPr>
          <a:xfrm>
            <a:off x="3297971" y="3040701"/>
            <a:ext cx="51969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4"/>
                </a:solidFill>
              </a:rPr>
              <a:t>ˇ</a:t>
            </a:r>
            <a:endParaRPr lang="en-US" altLang="zh-TW" sz="6600" dirty="0">
              <a:solidFill>
                <a:schemeClr val="accent4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D9C3844-C371-4528-988A-FCC1EC1F74E5}"/>
              </a:ext>
            </a:extLst>
          </p:cNvPr>
          <p:cNvSpPr/>
          <p:nvPr/>
        </p:nvSpPr>
        <p:spPr>
          <a:xfrm>
            <a:off x="5339168" y="1551140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科</a:t>
            </a:r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5A2702C9-996F-4356-8EDC-7C7B70C859E3}"/>
              </a:ext>
            </a:extLst>
          </p:cNvPr>
          <p:cNvSpPr txBox="1"/>
          <p:nvPr/>
        </p:nvSpPr>
        <p:spPr>
          <a:xfrm>
            <a:off x="7689649" y="2258037"/>
            <a:ext cx="10310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1"/>
                </a:solidFill>
              </a:rPr>
              <a:t>ㄎ</a:t>
            </a:r>
            <a:endParaRPr lang="en-US" altLang="zh-TW" sz="6600" dirty="0">
              <a:solidFill>
                <a:schemeClr val="accent1"/>
              </a:solidFill>
            </a:endParaRPr>
          </a:p>
          <a:p>
            <a:r>
              <a:rPr lang="zh-TW" altLang="en-US" sz="6600" dirty="0">
                <a:solidFill>
                  <a:schemeClr val="accent1"/>
                </a:solidFill>
              </a:rPr>
              <a:t>ㄜ</a:t>
            </a:r>
            <a:endParaRPr lang="en-US" altLang="zh-TW" sz="6600" dirty="0">
              <a:solidFill>
                <a:schemeClr val="accent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CE691ED-39D4-4E86-8D40-78B52993DF07}"/>
              </a:ext>
            </a:extLst>
          </p:cNvPr>
          <p:cNvSpPr/>
          <p:nvPr/>
        </p:nvSpPr>
        <p:spPr>
          <a:xfrm>
            <a:off x="8495851" y="1544149"/>
            <a:ext cx="2749471" cy="31700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0000" dirty="0">
                <a:solidFill>
                  <a:schemeClr val="accent1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技</a:t>
            </a:r>
          </a:p>
        </p:txBody>
      </p:sp>
      <p:sp>
        <p:nvSpPr>
          <p:cNvPr id="22" name="文字方塊 21">
            <a:extLst>
              <a:ext uri="{FF2B5EF4-FFF2-40B4-BE49-F238E27FC236}">
                <a16:creationId xmlns:a16="http://schemas.microsoft.com/office/drawing/2014/main" id="{779E89F9-4999-4D6C-8BB8-FF4C6B942F8D}"/>
              </a:ext>
            </a:extLst>
          </p:cNvPr>
          <p:cNvSpPr txBox="1"/>
          <p:nvPr/>
        </p:nvSpPr>
        <p:spPr>
          <a:xfrm>
            <a:off x="10846332" y="2251046"/>
            <a:ext cx="103105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1"/>
                </a:solidFill>
              </a:rPr>
              <a:t>ㄐ</a:t>
            </a:r>
            <a:endParaRPr lang="en-US" altLang="zh-TW" sz="6600" dirty="0">
              <a:solidFill>
                <a:schemeClr val="accent1"/>
              </a:solidFill>
            </a:endParaRPr>
          </a:p>
          <a:p>
            <a:r>
              <a:rPr lang="zh-TW" altLang="en-US" sz="6600" dirty="0">
                <a:solidFill>
                  <a:schemeClr val="accent1"/>
                </a:solidFill>
              </a:rPr>
              <a:t>ㄧ</a:t>
            </a:r>
            <a:endParaRPr lang="en-US" altLang="zh-TW" sz="6600" dirty="0">
              <a:solidFill>
                <a:schemeClr val="accent1"/>
              </a:solidFill>
            </a:endParaRPr>
          </a:p>
        </p:txBody>
      </p:sp>
      <p:sp>
        <p:nvSpPr>
          <p:cNvPr id="23" name="文字方塊 22">
            <a:extLst>
              <a:ext uri="{FF2B5EF4-FFF2-40B4-BE49-F238E27FC236}">
                <a16:creationId xmlns:a16="http://schemas.microsoft.com/office/drawing/2014/main" id="{FC52970E-4F1F-4F10-91D5-5ACD7F708C4F}"/>
              </a:ext>
            </a:extLst>
          </p:cNvPr>
          <p:cNvSpPr txBox="1"/>
          <p:nvPr/>
        </p:nvSpPr>
        <p:spPr>
          <a:xfrm>
            <a:off x="11489452" y="3043497"/>
            <a:ext cx="4315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6600" dirty="0">
                <a:solidFill>
                  <a:schemeClr val="accent1"/>
                </a:solidFill>
              </a:rPr>
              <a:t>ˋ</a:t>
            </a:r>
            <a:endParaRPr lang="en-US" altLang="zh-TW" sz="6600" dirty="0">
              <a:solidFill>
                <a:schemeClr val="accent1"/>
              </a:solidFill>
            </a:endParaRPr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0F24852-80F2-4AE6-80F3-A09667DD5794}"/>
              </a:ext>
            </a:extLst>
          </p:cNvPr>
          <p:cNvSpPr txBox="1"/>
          <p:nvPr/>
        </p:nvSpPr>
        <p:spPr>
          <a:xfrm>
            <a:off x="3767373" y="1251057"/>
            <a:ext cx="1710725" cy="37702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3900" dirty="0"/>
              <a:t>+</a:t>
            </a:r>
          </a:p>
        </p:txBody>
      </p:sp>
    </p:spTree>
    <p:extLst>
      <p:ext uri="{BB962C8B-B14F-4D97-AF65-F5344CB8AC3E}">
        <p14:creationId xmlns:p14="http://schemas.microsoft.com/office/powerpoint/2010/main" val="3744218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ãå¤å¦Aå¤¢ éå·ãçåçæå°çµæ">
            <a:extLst>
              <a:ext uri="{FF2B5EF4-FFF2-40B4-BE49-F238E27FC236}">
                <a16:creationId xmlns:a16="http://schemas.microsoft.com/office/drawing/2014/main" id="{850357CF-D2B2-43A5-A4F3-34D3FD9E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0466" y="593466"/>
            <a:ext cx="5671068" cy="5671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328A3D6-CA47-4DE5-9D2F-733D19F6DF1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40" b="97090" l="3671" r="99157">
                        <a14:foregroundMark x1="17609" y1="26323" x2="28026" y2="26323"/>
                        <a14:foregroundMark x1="28026" y1="26323" x2="35119" y2="26091"/>
                        <a14:foregroundMark x1="19172" y1="24702" x2="28745" y2="21958"/>
                        <a14:foregroundMark x1="28745" y1="21958" x2="22669" y2="32970"/>
                        <a14:foregroundMark x1="22669" y1="32970" x2="19172" y2="26323"/>
                        <a14:foregroundMark x1="22594" y1="32970" x2="29563" y2="43022"/>
                        <a14:foregroundMark x1="29563" y1="43022" x2="16865" y2="63856"/>
                        <a14:foregroundMark x1="16865" y1="63856" x2="18651" y2="77579"/>
                        <a14:foregroundMark x1="18651" y1="77579" x2="28199" y2="83300"/>
                        <a14:foregroundMark x1="28199" y1="83300" x2="33854" y2="93882"/>
                        <a14:foregroundMark x1="33854" y1="93882" x2="44122" y2="96362"/>
                        <a14:foregroundMark x1="44122" y1="96362" x2="54588" y2="94742"/>
                        <a14:foregroundMark x1="54588" y1="94742" x2="62326" y2="83730"/>
                        <a14:foregroundMark x1="62326" y1="83730" x2="64707" y2="71032"/>
                        <a14:foregroundMark x1="64707" y1="71032" x2="64831" y2="70966"/>
                        <a14:foregroundMark x1="31002" y1="44411" x2="47991" y2="84226"/>
                        <a14:foregroundMark x1="42813" y1="28633" x2="46553" y2="30357"/>
                        <a14:foregroundMark x1="40178" y1="27418" x2="41519" y2="28036"/>
                        <a14:foregroundMark x1="27406" y1="21528" x2="40244" y2="27447"/>
                        <a14:foregroundMark x1="48839" y1="25276" x2="56820" y2="7540"/>
                        <a14:foregroundMark x1="46553" y1="30357" x2="48252" y2="26582"/>
                        <a14:foregroundMark x1="56820" y1="7540" x2="60045" y2="20503"/>
                        <a14:foregroundMark x1="60045" y1="20503" x2="74082" y2="40046"/>
                        <a14:foregroundMark x1="74082" y1="40046" x2="74777" y2="53108"/>
                        <a14:foregroundMark x1="74777" y1="53108" x2="80754" y2="63724"/>
                        <a14:foregroundMark x1="80754" y1="63724" x2="81126" y2="64087"/>
                        <a14:foregroundMark x1="16419" y1="67758" x2="8185" y2="76951"/>
                        <a14:foregroundMark x1="8185" y1="76951" x2="15203" y2="87566"/>
                        <a14:foregroundMark x1="15203" y1="87566" x2="56647" y2="97189"/>
                        <a14:foregroundMark x1="56647" y1="97189" x2="66939" y2="82639"/>
                        <a14:foregroundMark x1="66939" y1="82639" x2="68775" y2="69213"/>
                        <a14:foregroundMark x1="68775" y1="69213" x2="76265" y2="78671"/>
                        <a14:foregroundMark x1="76265" y1="78671" x2="86632" y2="79431"/>
                        <a14:foregroundMark x1="86632" y1="79431" x2="86632" y2="66435"/>
                        <a14:foregroundMark x1="86632" y1="66435" x2="78894" y2="74603"/>
                        <a14:foregroundMark x1="78894" y1="74603" x2="85417" y2="77579"/>
                        <a14:foregroundMark x1="8011" y1="71396" x2="273" y2="79663"/>
                        <a14:foregroundMark x1="273" y1="79663" x2="7688" y2="88889"/>
                        <a14:foregroundMark x1="7688" y1="88889" x2="27877" y2="96032"/>
                        <a14:foregroundMark x1="27877" y1="96032" x2="38219" y2="95106"/>
                        <a14:foregroundMark x1="38219" y1="95106" x2="46156" y2="80622"/>
                        <a14:foregroundMark x1="46156" y1="80622" x2="57316" y2="68783"/>
                        <a14:foregroundMark x1="57316" y1="68783" x2="48859" y2="61574"/>
                        <a14:foregroundMark x1="48859" y1="61574" x2="38666" y2="66501"/>
                        <a14:foregroundMark x1="38666" y1="66501" x2="42138" y2="79597"/>
                        <a14:foregroundMark x1="42138" y1="79597" x2="52803" y2="84954"/>
                        <a14:foregroundMark x1="52803" y1="84954" x2="63616" y2="85880"/>
                        <a14:foregroundMark x1="63616" y1="85880" x2="74578" y2="73545"/>
                        <a14:foregroundMark x1="74578" y1="73545" x2="65030" y2="65245"/>
                        <a14:foregroundMark x1="65030" y1="65245" x2="51339" y2="63856"/>
                        <a14:foregroundMark x1="51339" y1="63856" x2="40972" y2="88624"/>
                        <a14:foregroundMark x1="40972" y1="88624" x2="30655" y2="82639"/>
                        <a14:foregroundMark x1="30655" y1="82639" x2="36161" y2="70172"/>
                        <a14:foregroundMark x1="36161" y1="70172" x2="51116" y2="60913"/>
                        <a14:foregroundMark x1="51116" y1="60913" x2="61359" y2="60086"/>
                        <a14:foregroundMark x1="61359" y1="60086" x2="62326" y2="73115"/>
                        <a14:foregroundMark x1="62326" y1="73115" x2="51736" y2="86111"/>
                        <a14:foregroundMark x1="51736" y1="86111" x2="39236" y2="91766"/>
                        <a14:foregroundMark x1="39236" y1="91766" x2="33581" y2="80324"/>
                        <a14:foregroundMark x1="33581" y1="80324" x2="49653" y2="53869"/>
                        <a14:foregroundMark x1="49653" y1="53869" x2="43948" y2="67328"/>
                        <a14:foregroundMark x1="43948" y1="67328" x2="33606" y2="65013"/>
                        <a14:foregroundMark x1="33606" y1="65013" x2="40352" y2="52315"/>
                        <a14:foregroundMark x1="40352" y1="52315" x2="50446" y2="52513"/>
                        <a14:foregroundMark x1="50446" y1="52513" x2="56374" y2="63624"/>
                        <a14:foregroundMark x1="56374" y1="63624" x2="41270" y2="85450"/>
                        <a14:foregroundMark x1="41270" y1="85450" x2="50942" y2="88889"/>
                        <a14:foregroundMark x1="50942" y1="88889" x2="57316" y2="77811"/>
                        <a14:foregroundMark x1="57316" y1="77811" x2="50918" y2="67229"/>
                        <a14:foregroundMark x1="50918" y1="67229" x2="20809" y2="66700"/>
                        <a14:foregroundMark x1="20809" y1="66700" x2="12574" y2="58995"/>
                        <a14:foregroundMark x1="12574" y1="58995" x2="32614" y2="70536"/>
                        <a14:foregroundMark x1="32614" y1="70536" x2="39583" y2="65245"/>
                        <a14:foregroundMark x1="5084" y1="75992" x2="3720" y2="85813"/>
                        <a14:foregroundMark x1="21726" y1="23115" x2="31349" y2="20767"/>
                        <a14:foregroundMark x1="31349" y1="20767" x2="34772" y2="23115"/>
                        <a14:foregroundMark x1="45437" y1="50595" x2="56349" y2="51025"/>
                        <a14:foregroundMark x1="56349" y1="51025" x2="59499" y2="38228"/>
                        <a14:foregroundMark x1="59499" y1="38228" x2="69742" y2="38856"/>
                        <a14:foregroundMark x1="69742" y1="38856" x2="70833" y2="45767"/>
                        <a14:foregroundMark x1="83185" y1="81250" x2="95387" y2="82639"/>
                        <a14:foregroundMark x1="87649" y1="79663" x2="99157" y2="79663"/>
                        <a14:backgroundMark x1="16071" y1="29762" x2="21230" y2="37070"/>
                        <a14:backgroundMark x1="65154" y1="24934" x2="78993" y2="44312"/>
                        <a14:backgroundMark x1="78993" y1="44312" x2="88591" y2="48876"/>
                        <a14:backgroundMark x1="88591" y1="48876" x2="95709" y2="58366"/>
                        <a14:backgroundMark x1="95709" y1="58366" x2="96057" y2="45999"/>
                        <a14:backgroundMark x1="37872" y1="23810" x2="47693" y2="20767"/>
                        <a14:backgroundMark x1="47693" y1="20767" x2="50744" y2="8929"/>
                        <a14:backgroundMark x1="40104" y1="27017" x2="47991" y2="22189"/>
                        <a14:backgroundMark x1="50570" y1="25165" x2="40923" y2="28803"/>
                        <a14:backgroundMark x1="40923" y1="28803" x2="39931" y2="26554"/>
                        <a14:backgroundMark x1="13839" y1="51951" x2="3993" y2="53704"/>
                        <a14:backgroundMark x1="3993" y1="53704" x2="24529" y2="44411"/>
                        <a14:backgroundMark x1="24529" y1="44411" x2="15724" y2="46230"/>
                        <a14:backgroundMark x1="65501" y1="95899" x2="68428" y2="82242"/>
                        <a14:backgroundMark x1="68428" y1="82242" x2="75124" y2="8581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62941">
            <a:off x="3543440" y="1333850"/>
            <a:ext cx="4674596" cy="350594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7EE06A3F-AECE-492E-9871-0BCA21BB55C7}"/>
              </a:ext>
            </a:extLst>
          </p:cNvPr>
          <p:cNvSpPr/>
          <p:nvPr/>
        </p:nvSpPr>
        <p:spPr>
          <a:xfrm rot="21053447">
            <a:off x="95457" y="414794"/>
            <a:ext cx="954107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全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自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動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ACF742D-3525-4C66-9347-516F7B923DE9}"/>
              </a:ext>
            </a:extLst>
          </p:cNvPr>
          <p:cNvSpPr/>
          <p:nvPr/>
        </p:nvSpPr>
        <p:spPr>
          <a:xfrm rot="21053447">
            <a:off x="1181454" y="1607733"/>
            <a:ext cx="954107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霹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靂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卡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12B73B6-888F-468B-A7DB-C9F4A9432111}"/>
              </a:ext>
            </a:extLst>
          </p:cNvPr>
          <p:cNvSpPr/>
          <p:nvPr/>
        </p:nvSpPr>
        <p:spPr>
          <a:xfrm rot="21053447">
            <a:off x="8934933" y="519050"/>
            <a:ext cx="1415772" cy="304698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96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懶</a:t>
            </a:r>
            <a:endParaRPr lang="en-US" altLang="zh-TW" sz="96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96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人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A5EAFEF-105C-4E7A-9943-6F6F80EC7B09}"/>
              </a:ext>
            </a:extLst>
          </p:cNvPr>
          <p:cNvSpPr/>
          <p:nvPr/>
        </p:nvSpPr>
        <p:spPr>
          <a:xfrm rot="21053447">
            <a:off x="10359021" y="2782048"/>
            <a:ext cx="1107996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72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餵</a:t>
            </a:r>
            <a:endParaRPr lang="en-US" altLang="zh-TW" sz="72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72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食</a:t>
            </a:r>
            <a:endParaRPr lang="en-US" altLang="zh-TW" sz="72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72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器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B623217-1F0B-44AA-B543-7C4BFF4C9BA6}"/>
              </a:ext>
            </a:extLst>
          </p:cNvPr>
          <p:cNvSpPr/>
          <p:nvPr/>
        </p:nvSpPr>
        <p:spPr>
          <a:xfrm rot="21053447">
            <a:off x="2176223" y="2590434"/>
            <a:ext cx="954107" cy="37856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霹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靂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拉</a:t>
            </a:r>
            <a:endParaRPr lang="en-US" altLang="zh-TW" sz="6000" i="1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  <a:p>
            <a:r>
              <a:rPr lang="zh-TW" altLang="en-US" sz="6000" i="1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拉</a:t>
            </a:r>
          </a:p>
        </p:txBody>
      </p:sp>
    </p:spTree>
    <p:extLst>
      <p:ext uri="{BB962C8B-B14F-4D97-AF65-F5344CB8AC3E}">
        <p14:creationId xmlns:p14="http://schemas.microsoft.com/office/powerpoint/2010/main" val="1069834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79C2B7E-72C3-4C57-BEA3-5EA22712820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855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FB1F1347-3611-4DB1-9105-03A0163CF1C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206E6CEF-502A-4EC8-87A6-D834F9DA6674}"/>
              </a:ext>
            </a:extLst>
          </p:cNvPr>
          <p:cNvSpPr/>
          <p:nvPr/>
        </p:nvSpPr>
        <p:spPr>
          <a:xfrm>
            <a:off x="7284416" y="2497224"/>
            <a:ext cx="997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RPI</a:t>
            </a:r>
            <a:endParaRPr lang="zh-TW" altLang="en-US" sz="3600" dirty="0">
              <a:ln>
                <a:solidFill>
                  <a:sysClr val="windowText" lastClr="000000"/>
                </a:solidFill>
              </a:ln>
              <a:solidFill>
                <a:schemeClr val="bg1"/>
              </a:solidFill>
              <a:latin typeface="MStiffHeiHK-UltraBold" panose="00000900000000000000" pitchFamily="50" charset="-120"/>
              <a:ea typeface="MStiffHeiHK-UltraBold" panose="00000900000000000000" pitchFamily="50" charset="-120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E23200B-7A3A-430F-8706-5C038F3A4921}"/>
              </a:ext>
            </a:extLst>
          </p:cNvPr>
          <p:cNvSpPr/>
          <p:nvPr/>
        </p:nvSpPr>
        <p:spPr>
          <a:xfrm>
            <a:off x="2599897" y="5273183"/>
            <a:ext cx="110799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相機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92E8BD0-2491-4CE1-8043-A4D522409C31}"/>
              </a:ext>
            </a:extLst>
          </p:cNvPr>
          <p:cNvSpPr/>
          <p:nvPr/>
        </p:nvSpPr>
        <p:spPr>
          <a:xfrm>
            <a:off x="5854422" y="4810284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投食機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6C9A6C3-3112-4F27-9DD9-8BEDCB69479F}"/>
              </a:ext>
            </a:extLst>
          </p:cNvPr>
          <p:cNvSpPr/>
          <p:nvPr/>
        </p:nvSpPr>
        <p:spPr>
          <a:xfrm>
            <a:off x="7331421" y="1493089"/>
            <a:ext cx="156966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3600" dirty="0">
                <a:ln>
                  <a:solidFill>
                    <a:sysClr val="windowText" lastClr="000000"/>
                  </a:solidFill>
                </a:ln>
                <a:solidFill>
                  <a:schemeClr val="bg1"/>
                </a:solidFill>
                <a:latin typeface="MStiffHeiHK-UltraBold" panose="00000900000000000000" pitchFamily="50" charset="-120"/>
                <a:ea typeface="MStiffHeiHK-UltraBold" panose="00000900000000000000" pitchFamily="50" charset="-120"/>
              </a:rPr>
              <a:t>網路線</a:t>
            </a:r>
          </a:p>
        </p:txBody>
      </p:sp>
    </p:spTree>
    <p:extLst>
      <p:ext uri="{BB962C8B-B14F-4D97-AF65-F5344CB8AC3E}">
        <p14:creationId xmlns:p14="http://schemas.microsoft.com/office/powerpoint/2010/main" val="1324431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圖片 11">
            <a:extLst>
              <a:ext uri="{FF2B5EF4-FFF2-40B4-BE49-F238E27FC236}">
                <a16:creationId xmlns:a16="http://schemas.microsoft.com/office/drawing/2014/main" id="{CFCC679A-0C79-4AE5-A633-4324C1C9F16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68" t="5110" r="10825" b="13089"/>
          <a:stretch/>
        </p:blipFill>
        <p:spPr>
          <a:xfrm>
            <a:off x="72039" y="4227448"/>
            <a:ext cx="3069771" cy="2572626"/>
          </a:xfrm>
          <a:prstGeom prst="rect">
            <a:avLst/>
          </a:prstGeom>
        </p:spPr>
      </p:pic>
      <p:pic>
        <p:nvPicPr>
          <p:cNvPr id="1026" name="Picture 2" descr="ãç¸ä¼¼å½¢ãçåçæå°çµæ">
            <a:extLst>
              <a:ext uri="{FF2B5EF4-FFF2-40B4-BE49-F238E27FC236}">
                <a16:creationId xmlns:a16="http://schemas.microsoft.com/office/drawing/2014/main" id="{BBECC638-9720-46CD-98AB-76E63C042D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02" r="29410"/>
          <a:stretch/>
        </p:blipFill>
        <p:spPr bwMode="auto">
          <a:xfrm rot="16200000">
            <a:off x="9858007" y="4273587"/>
            <a:ext cx="1996127" cy="1948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5A37A42C-B896-49ED-BFA4-FFE052CE48D0}"/>
              </a:ext>
            </a:extLst>
          </p:cNvPr>
          <p:cNvSpPr txBox="1"/>
          <p:nvPr/>
        </p:nvSpPr>
        <p:spPr>
          <a:xfrm>
            <a:off x="269751" y="349806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4800" dirty="0">
                <a:latin typeface="微軟正黑體 Light" panose="020B0304030504040204" pitchFamily="34" charset="-120"/>
                <a:ea typeface="微軟正黑體 Light" panose="020B0304030504040204" pitchFamily="34" charset="-120"/>
              </a:rPr>
              <a:t>功能介紹</a:t>
            </a:r>
            <a:endParaRPr lang="en-US" altLang="zh-TW" sz="4800" dirty="0">
              <a:latin typeface="微軟正黑體 Light" panose="020B0304030504040204" pitchFamily="34" charset="-120"/>
              <a:ea typeface="微軟正黑體 Light" panose="020B0304030504040204" pitchFamily="34" charset="-120"/>
            </a:endParaRP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ED66DFCE-ED8E-46D0-9FC9-802122534A13}"/>
              </a:ext>
            </a:extLst>
          </p:cNvPr>
          <p:cNvSpPr txBox="1"/>
          <p:nvPr/>
        </p:nvSpPr>
        <p:spPr>
          <a:xfrm>
            <a:off x="2686704" y="1619723"/>
            <a:ext cx="185659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accent2"/>
                </a:solidFill>
              </a:rPr>
              <a:t>鏡頭</a:t>
            </a:r>
            <a:r>
              <a:rPr lang="en-US" altLang="zh-TW" sz="2800" b="1" dirty="0">
                <a:solidFill>
                  <a:schemeClr val="accent2"/>
                </a:solidFill>
              </a:rPr>
              <a:t>:</a:t>
            </a:r>
          </a:p>
          <a:p>
            <a:r>
              <a:rPr lang="zh-TW" altLang="en-US" sz="2000" dirty="0"/>
              <a:t>每次</a:t>
            </a:r>
            <a:r>
              <a:rPr lang="en-US" altLang="zh-TW" sz="2000" dirty="0"/>
              <a:t>5</a:t>
            </a:r>
            <a:r>
              <a:rPr lang="zh-TW" altLang="en-US" sz="2000" dirty="0"/>
              <a:t>度掃描</a:t>
            </a:r>
            <a:endParaRPr lang="en-US" altLang="zh-TW" sz="2000" dirty="0"/>
          </a:p>
          <a:p>
            <a:r>
              <a:rPr lang="zh-TW" altLang="en-US" sz="2000" dirty="0"/>
              <a:t>掃描角度</a:t>
            </a:r>
            <a:r>
              <a:rPr lang="en-US" altLang="zh-TW" sz="2000" dirty="0"/>
              <a:t>180</a:t>
            </a:r>
            <a:r>
              <a:rPr lang="zh-TW" altLang="en-US" sz="2000" dirty="0"/>
              <a:t>度</a:t>
            </a:r>
            <a:endParaRPr lang="en-US" altLang="zh-TW" sz="2000" dirty="0"/>
          </a:p>
          <a:p>
            <a:r>
              <a:rPr lang="zh-TW" altLang="en-US" sz="2000" dirty="0"/>
              <a:t>拍照</a:t>
            </a:r>
            <a:endParaRPr lang="en-US" altLang="zh-TW" sz="2000" dirty="0"/>
          </a:p>
          <a:p>
            <a:r>
              <a:rPr lang="zh-TW" altLang="en-US" sz="2000" dirty="0"/>
              <a:t>計算人臉座標</a:t>
            </a:r>
            <a:endParaRPr lang="en-US" altLang="zh-TW" sz="2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2ED317B4-EB9D-4961-AC01-E364EEFF66CD}"/>
              </a:ext>
            </a:extLst>
          </p:cNvPr>
          <p:cNvSpPr txBox="1"/>
          <p:nvPr/>
        </p:nvSpPr>
        <p:spPr>
          <a:xfrm>
            <a:off x="5743382" y="4799300"/>
            <a:ext cx="537820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rgbClr val="FF0000"/>
                </a:solidFill>
              </a:rPr>
              <a:t>運算</a:t>
            </a:r>
            <a:r>
              <a:rPr lang="en-US" altLang="zh-TW" sz="2800" b="1" dirty="0">
                <a:solidFill>
                  <a:srgbClr val="FF0000"/>
                </a:solidFill>
              </a:rPr>
              <a:t>:</a:t>
            </a:r>
          </a:p>
          <a:p>
            <a:r>
              <a:rPr lang="zh-TW" altLang="en-US" sz="2000" dirty="0"/>
              <a:t>假設距離跟臉的成正比</a:t>
            </a:r>
            <a:r>
              <a:rPr lang="en-US" altLang="zh-TW" sz="2000" dirty="0"/>
              <a:t>(</a:t>
            </a:r>
            <a:r>
              <a:rPr lang="zh-TW" altLang="en-US" sz="2000" dirty="0"/>
              <a:t>相似形</a:t>
            </a:r>
            <a:r>
              <a:rPr lang="en-US" altLang="zh-TW" sz="2000" dirty="0"/>
              <a:t>)</a:t>
            </a:r>
          </a:p>
          <a:p>
            <a:r>
              <a:rPr lang="zh-TW" altLang="en-US" sz="2000" dirty="0"/>
              <a:t>經線性轉換成角度</a:t>
            </a:r>
            <a:endParaRPr lang="en-US" altLang="zh-TW" sz="2000" dirty="0"/>
          </a:p>
          <a:p>
            <a:r>
              <a:rPr lang="en-US" altLang="zh-TW" sz="2000" dirty="0"/>
              <a:t>angle = 1550/loc[1]-(loc[0][1]+resolution[1]/2)/12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E01C3E4F-9B39-47E4-895A-FA6A2EB6F6A6}"/>
              </a:ext>
            </a:extLst>
          </p:cNvPr>
          <p:cNvSpPr txBox="1"/>
          <p:nvPr/>
        </p:nvSpPr>
        <p:spPr>
          <a:xfrm>
            <a:off x="5743382" y="958677"/>
            <a:ext cx="23952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>
                <a:solidFill>
                  <a:schemeClr val="accent5"/>
                </a:solidFill>
              </a:rPr>
              <a:t>MCS</a:t>
            </a:r>
            <a:r>
              <a:rPr lang="zh-TW" altLang="en-US" sz="2800" b="1" dirty="0">
                <a:solidFill>
                  <a:schemeClr val="accent5"/>
                </a:solidFill>
              </a:rPr>
              <a:t>雲端平台</a:t>
            </a:r>
            <a:r>
              <a:rPr lang="en-US" altLang="zh-TW" sz="2800" b="1" dirty="0">
                <a:solidFill>
                  <a:schemeClr val="accent5"/>
                </a:solidFill>
              </a:rPr>
              <a:t>:</a:t>
            </a:r>
          </a:p>
          <a:p>
            <a:r>
              <a:rPr lang="zh-TW" altLang="en-US" sz="2000" dirty="0"/>
              <a:t>遠端控制電源開關</a:t>
            </a:r>
            <a:endParaRPr lang="en-US" altLang="zh-TW" sz="2000" dirty="0"/>
          </a:p>
          <a:p>
            <a:r>
              <a:rPr lang="zh-TW" altLang="en-US" sz="2000" dirty="0"/>
              <a:t>查看機器旋轉角度</a:t>
            </a:r>
            <a:endParaRPr lang="en-US" altLang="zh-TW" sz="2000" dirty="0"/>
          </a:p>
          <a:p>
            <a:r>
              <a:rPr lang="zh-TW" altLang="en-US" sz="2000" dirty="0"/>
              <a:t>上傳人臉圖片</a:t>
            </a:r>
            <a:endParaRPr lang="en-US" altLang="zh-TW" sz="2000" dirty="0"/>
          </a:p>
          <a:p>
            <a:r>
              <a:rPr lang="zh-TW" altLang="en-US" sz="2000" dirty="0"/>
              <a:t>發射仰角</a:t>
            </a:r>
            <a:endParaRPr lang="en-US" altLang="zh-TW" sz="2000" dirty="0"/>
          </a:p>
          <a:p>
            <a:r>
              <a:rPr lang="zh-TW" altLang="en-US" sz="2000" dirty="0"/>
              <a:t>發射時間</a:t>
            </a:r>
            <a:endParaRPr lang="en-US" altLang="zh-TW" sz="2000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521CF23B-8D24-415B-A1FB-EBF65F94F942}"/>
              </a:ext>
            </a:extLst>
          </p:cNvPr>
          <p:cNvSpPr txBox="1"/>
          <p:nvPr/>
        </p:nvSpPr>
        <p:spPr>
          <a:xfrm>
            <a:off x="3141810" y="4099504"/>
            <a:ext cx="1361270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accent6"/>
                </a:solidFill>
              </a:rPr>
              <a:t>餵食器</a:t>
            </a:r>
            <a:r>
              <a:rPr lang="en-US" altLang="zh-TW" sz="2800" b="1" dirty="0">
                <a:solidFill>
                  <a:schemeClr val="accent6"/>
                </a:solidFill>
              </a:rPr>
              <a:t>:</a:t>
            </a:r>
          </a:p>
          <a:p>
            <a:r>
              <a:rPr lang="zh-TW" altLang="en-US" sz="2000" dirty="0"/>
              <a:t>人臉辨識</a:t>
            </a:r>
            <a:endParaRPr lang="en-US" altLang="zh-TW" sz="2000" dirty="0"/>
          </a:p>
          <a:p>
            <a:r>
              <a:rPr lang="zh-TW" altLang="en-US" sz="2000" dirty="0"/>
              <a:t>投射食物</a:t>
            </a:r>
            <a:endParaRPr lang="en-US" altLang="zh-TW" sz="2000" dirty="0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EFADE0B6-9517-4ACA-B527-E95F3F743F3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0000"/>
          <a:stretch/>
        </p:blipFill>
        <p:spPr>
          <a:xfrm>
            <a:off x="8547996" y="0"/>
            <a:ext cx="3644004" cy="4099504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AD89EEEF-2ED8-4E02-ACE4-95651094535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66454"/>
            <a:ext cx="2395207" cy="1796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9865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1342</TotalTime>
  <Words>276</Words>
  <Application>Microsoft Office PowerPoint</Application>
  <PresentationFormat>寬螢幕</PresentationFormat>
  <Paragraphs>91</Paragraphs>
  <Slides>17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17</vt:i4>
      </vt:variant>
    </vt:vector>
  </HeadingPairs>
  <TitlesOfParts>
    <vt:vector size="25" baseType="lpstr">
      <vt:lpstr>微軟正黑體 Light</vt:lpstr>
      <vt:lpstr>Arial</vt:lpstr>
      <vt:lpstr>Calibri Light</vt:lpstr>
      <vt:lpstr>MStiffHeiHK-UltraBold</vt:lpstr>
      <vt:lpstr>Calibri</vt:lpstr>
      <vt:lpstr>標楷體</vt:lpstr>
      <vt:lpstr>微軟正黑體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沈俊宇</dc:creator>
  <cp:lastModifiedBy>沈俊宇</cp:lastModifiedBy>
  <cp:revision>54</cp:revision>
  <dcterms:created xsi:type="dcterms:W3CDTF">2019-03-29T16:01:42Z</dcterms:created>
  <dcterms:modified xsi:type="dcterms:W3CDTF">2019-03-31T03:23:23Z</dcterms:modified>
</cp:coreProperties>
</file>

<file path=docProps/thumbnail.jpeg>
</file>